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81" r:id="rId2"/>
    <p:sldId id="282" r:id="rId3"/>
    <p:sldId id="278" r:id="rId4"/>
    <p:sldId id="280" r:id="rId5"/>
    <p:sldId id="264" r:id="rId6"/>
    <p:sldId id="260" r:id="rId7"/>
    <p:sldId id="261" r:id="rId8"/>
    <p:sldId id="259" r:id="rId9"/>
    <p:sldId id="258" r:id="rId10"/>
    <p:sldId id="257" r:id="rId11"/>
    <p:sldId id="256" r:id="rId12"/>
    <p:sldId id="276" r:id="rId13"/>
    <p:sldId id="275" r:id="rId14"/>
    <p:sldId id="274" r:id="rId15"/>
    <p:sldId id="273" r:id="rId16"/>
    <p:sldId id="272" r:id="rId17"/>
    <p:sldId id="271" r:id="rId18"/>
    <p:sldId id="270" r:id="rId19"/>
    <p:sldId id="269" r:id="rId20"/>
    <p:sldId id="268" r:id="rId21"/>
    <p:sldId id="266" r:id="rId22"/>
    <p:sldId id="267" r:id="rId23"/>
    <p:sldId id="265" r:id="rId24"/>
    <p:sldId id="26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1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36F13-F3D3-4593-9252-FB552740881B}" type="datetimeFigureOut">
              <a:rPr lang="ru-RU" smtClean="0"/>
              <a:t>12.01.2017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09A9F-B285-45B1-A43A-2EA1B05322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09A9F-B285-45B1-A43A-2EA1B053225D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09A9F-B285-45B1-A43A-2EA1B053225D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BA4B840-0870-4F4F-B917-D2FA27C5D50B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D2BAB0-8912-4DD0-81F4-E5DD15F73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Башни Московского Кремля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357166"/>
            <a:ext cx="3071834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u="sng" dirty="0" err="1"/>
              <a:t>Константино-Еленинская</a:t>
            </a:r>
            <a:r>
              <a:rPr lang="ru-RU" sz="2700" b="1" u="sng" dirty="0"/>
              <a:t> башня</a:t>
            </a:r>
            <a:r>
              <a:rPr lang="ru-RU" b="0" dirty="0"/>
              <a:t/>
            </a:r>
            <a:br>
              <a:rPr lang="ru-RU" b="0" dirty="0"/>
            </a:br>
            <a:r>
              <a:rPr lang="ru-RU" b="0" dirty="0"/>
              <a:t/>
            </a:r>
            <a:br>
              <a:rPr lang="ru-RU" b="0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0" y="1285860"/>
            <a:ext cx="3786182" cy="5357850"/>
          </a:xfrm>
        </p:spPr>
        <p:txBody>
          <a:bodyPr>
            <a:normAutofit fontScale="92500"/>
          </a:bodyPr>
          <a:lstStyle/>
          <a:p>
            <a:r>
              <a:rPr lang="ru-RU" sz="2400" b="1" dirty="0" err="1" smtClean="0"/>
              <a:t>Константино-Еленинскую</a:t>
            </a:r>
            <a:r>
              <a:rPr lang="ru-RU" sz="2400" b="1" dirty="0" smtClean="0"/>
              <a:t> башню построил архитектор </a:t>
            </a:r>
            <a:r>
              <a:rPr lang="ru-RU" sz="2400" b="1" dirty="0" err="1" smtClean="0"/>
              <a:t>Пьетро</a:t>
            </a:r>
            <a:r>
              <a:rPr lang="ru-RU" sz="2400" b="1" dirty="0" smtClean="0"/>
              <a:t> Антонио</a:t>
            </a:r>
            <a:br>
              <a:rPr lang="ru-RU" sz="2400" b="1" dirty="0" smtClean="0"/>
            </a:br>
            <a:r>
              <a:rPr lang="ru-RU" sz="2400" b="1" dirty="0" err="1" smtClean="0"/>
              <a:t>Солари</a:t>
            </a:r>
            <a:r>
              <a:rPr lang="ru-RU" sz="2400" b="1" dirty="0" smtClean="0"/>
              <a:t> в 1490 году на месте </a:t>
            </a:r>
            <a:r>
              <a:rPr lang="ru-RU" sz="2400" b="1" dirty="0" err="1" smtClean="0"/>
              <a:t>Тимофеевских</a:t>
            </a:r>
            <a:r>
              <a:rPr lang="ru-RU" sz="2400" b="1" dirty="0" smtClean="0"/>
              <a:t> ворот белокаменного Кремля, через которые Дмитрий Донской в 1380 году выезжал на Куликовскую битву.</a:t>
            </a:r>
          </a:p>
          <a:p>
            <a:r>
              <a:rPr lang="ru-RU" sz="2400" b="1" dirty="0" smtClean="0"/>
              <a:t>Высота башни - 36,8 метра.</a:t>
            </a:r>
          </a:p>
          <a:p>
            <a:endParaRPr lang="ru-RU" dirty="0"/>
          </a:p>
        </p:txBody>
      </p:sp>
      <p:pic>
        <p:nvPicPr>
          <p:cNvPr id="14338" name="Picture 2" descr="Moscow 05-2012 Kremlin 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85728"/>
            <a:ext cx="4643470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357166"/>
            <a:ext cx="3643338" cy="928694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err="1"/>
              <a:t>Беклеми́шевская</a:t>
            </a:r>
            <a:r>
              <a:rPr lang="ru-RU" sz="2400" b="1" u="sng" dirty="0"/>
              <a:t> башня </a:t>
            </a:r>
            <a:r>
              <a:rPr lang="ru-RU" sz="2400" b="1" u="sng" dirty="0" smtClean="0"/>
              <a:t>(Москворецкая</a:t>
            </a:r>
            <a:r>
              <a:rPr lang="ru-RU" sz="2400" b="1" u="sng" dirty="0"/>
              <a:t>) 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14282" y="1214422"/>
            <a:ext cx="3643338" cy="4911741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 smtClean="0"/>
              <a:t>Беклемишевская</a:t>
            </a:r>
            <a:r>
              <a:rPr lang="ru-RU" sz="2000" b="1" dirty="0" smtClean="0"/>
              <a:t> башня расположена в юго-восточном углу кремлевского треугольника. Возвел ее в 1487 году итальянский архитектор Марко </a:t>
            </a:r>
            <a:r>
              <a:rPr lang="ru-RU" sz="2000" b="1" dirty="0" err="1" smtClean="0"/>
              <a:t>Руффо</a:t>
            </a:r>
            <a:r>
              <a:rPr lang="ru-RU" sz="2000" b="1" dirty="0" smtClean="0"/>
              <a:t>.</a:t>
            </a:r>
          </a:p>
          <a:p>
            <a:pPr algn="just"/>
            <a:r>
              <a:rPr lang="ru-RU" sz="2000" b="1" dirty="0" smtClean="0"/>
              <a:t>В обороне Кремля </a:t>
            </a:r>
            <a:r>
              <a:rPr lang="ru-RU" sz="2000" b="1" dirty="0" err="1" smtClean="0"/>
              <a:t>Беклемишевская</a:t>
            </a:r>
            <a:r>
              <a:rPr lang="ru-RU" sz="2000" b="1" dirty="0" smtClean="0"/>
              <a:t> башня выполняла очень ответственную функцию. Она первой принимала на себя удар вражеских полчищ.</a:t>
            </a:r>
            <a:endParaRPr lang="ru-RU" sz="2000" b="1" dirty="0"/>
          </a:p>
        </p:txBody>
      </p:sp>
      <p:pic>
        <p:nvPicPr>
          <p:cNvPr id="11266" name="Picture 2" descr="MosKremlin 05-2012 Beklemishev T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14290"/>
            <a:ext cx="4786346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3465513" cy="1162050"/>
          </a:xfrm>
        </p:spPr>
        <p:txBody>
          <a:bodyPr>
            <a:normAutofit/>
          </a:bodyPr>
          <a:lstStyle/>
          <a:p>
            <a:pPr algn="ctr"/>
            <a:r>
              <a:rPr lang="ru-RU" sz="2200" b="1" u="sng" dirty="0" err="1"/>
              <a:t>Петро́вская</a:t>
            </a:r>
            <a:r>
              <a:rPr lang="ru-RU" sz="2200" b="1" u="sng" dirty="0"/>
              <a:t> башня (также </a:t>
            </a:r>
            <a:r>
              <a:rPr lang="ru-RU" sz="2200" b="1" u="sng" dirty="0" err="1"/>
              <a:t>Угре́шская</a:t>
            </a:r>
            <a:r>
              <a:rPr lang="ru-RU" sz="2200" b="1" u="sng" dirty="0"/>
              <a:t>)</a:t>
            </a:r>
            <a:r>
              <a:rPr lang="ru-RU" b="1" u="sng" dirty="0"/>
              <a:t>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dirty="0" smtClean="0"/>
              <a:t>Петровская башня, возведенная «для лучшего вида и прочности», служила для хозяйственных нужд кремлевских садовников.</a:t>
            </a:r>
          </a:p>
          <a:p>
            <a:r>
              <a:rPr lang="ru-RU" sz="2400" b="1" dirty="0" smtClean="0"/>
              <a:t>Высота башни - 27,15 метра.</a:t>
            </a:r>
          </a:p>
          <a:p>
            <a:endParaRPr lang="ru-RU" dirty="0"/>
          </a:p>
        </p:txBody>
      </p:sp>
      <p:pic>
        <p:nvPicPr>
          <p:cNvPr id="33794" name="Picture 2" descr="Petrovskaya Tow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85728"/>
            <a:ext cx="4786346" cy="632226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984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u="sng" dirty="0"/>
              <a:t>Вторая Безымянная башня</a:t>
            </a:r>
            <a:r>
              <a:rPr lang="ru-RU" sz="2400" dirty="0"/>
              <a:t>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435100"/>
            <a:ext cx="3251231" cy="46910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 smtClean="0"/>
              <a:t>Башня была сооружена в середине XV века. Она всегда выполняла сугубо оборонительные функции. </a:t>
            </a:r>
          </a:p>
          <a:p>
            <a:pPr algn="just"/>
            <a:r>
              <a:rPr lang="ru-RU" sz="2400" dirty="0" smtClean="0"/>
              <a:t>В 1771 году в связи со строительством Кремлевского дворца она была снесена, а после прекращения строительства ее заново восстановили. </a:t>
            </a:r>
          </a:p>
          <a:p>
            <a:endParaRPr lang="ru-RU" dirty="0"/>
          </a:p>
        </p:txBody>
      </p:sp>
      <p:pic>
        <p:nvPicPr>
          <p:cNvPr id="32770" name="Picture 2" descr="Vtoraya Bezymyannaya Tow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85728"/>
            <a:ext cx="4524393" cy="625080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3008313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u="sng" dirty="0"/>
              <a:t>Первая Безымянная башня (Пороховая)</a:t>
            </a:r>
            <a:r>
              <a:rPr lang="ru-RU" b="1" u="sng" dirty="0"/>
              <a:t>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571612"/>
            <a:ext cx="3008313" cy="4554551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400" b="1" dirty="0" smtClean="0"/>
              <a:t>В 1480-х годах рядом с </a:t>
            </a:r>
            <a:r>
              <a:rPr lang="ru-RU" sz="2400" b="1" dirty="0" err="1" smtClean="0"/>
              <a:t>Тайницкой</a:t>
            </a:r>
            <a:r>
              <a:rPr lang="ru-RU" sz="2400" b="1" dirty="0" smtClean="0"/>
              <a:t> башней была сооружена Первая</a:t>
            </a:r>
            <a:br>
              <a:rPr lang="ru-RU" sz="2400" b="1" dirty="0" smtClean="0"/>
            </a:br>
            <a:r>
              <a:rPr lang="ru-RU" sz="2400" b="1" dirty="0" smtClean="0"/>
              <a:t>Безымянная башня, отличающаяся скупыми архитектурными формами. Она всегда выполняла сугубо оборонительные функции.</a:t>
            </a:r>
          </a:p>
          <a:p>
            <a:pPr algn="just"/>
            <a:r>
              <a:rPr lang="ru-RU" sz="2400" b="1" dirty="0" smtClean="0"/>
              <a:t>Высота башни - 34,15 метра.</a:t>
            </a:r>
          </a:p>
          <a:p>
            <a:endParaRPr lang="ru-RU" dirty="0"/>
          </a:p>
        </p:txBody>
      </p:sp>
      <p:pic>
        <p:nvPicPr>
          <p:cNvPr id="31746" name="Picture 2" descr="Pervaya Bezymyannaya Tower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14290"/>
            <a:ext cx="4643470" cy="607223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3465513" cy="8733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err="1"/>
              <a:t>Тайницкая</a:t>
            </a:r>
            <a:r>
              <a:rPr lang="ru-RU" sz="2800" b="1" u="sng" dirty="0"/>
              <a:t> башня</a:t>
            </a:r>
            <a:r>
              <a:rPr lang="ru-RU" dirty="0"/>
              <a:t>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9512" y="1052736"/>
            <a:ext cx="3500462" cy="5340369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600" b="1" dirty="0" smtClean="0"/>
              <a:t>Самая «старая» башня Московского Кремля - </a:t>
            </a:r>
            <a:r>
              <a:rPr lang="ru-RU" sz="2600" b="1" dirty="0" err="1" smtClean="0"/>
              <a:t>Тайницкая</a:t>
            </a:r>
            <a:r>
              <a:rPr lang="ru-RU" sz="2600" b="1" dirty="0" smtClean="0"/>
              <a:t>. С нее началось сооружение кремлевских укреплений. Под башней был вырыт тайник-колодец, которому башня и ворота ее обязаны своим названием. В случае осады через этот колодец и подземный ход можно было снабжать Кремль водой.</a:t>
            </a:r>
          </a:p>
          <a:p>
            <a:pPr algn="just"/>
            <a:r>
              <a:rPr lang="ru-RU" sz="2600" b="1" dirty="0" smtClean="0"/>
              <a:t>Высота ее - 38,4 метра.</a:t>
            </a:r>
          </a:p>
          <a:p>
            <a:endParaRPr lang="ru-RU" dirty="0"/>
          </a:p>
        </p:txBody>
      </p:sp>
      <p:pic>
        <p:nvPicPr>
          <p:cNvPr id="30722" name="Picture 2" descr="Moscow 05-2012 Kremlin 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14290"/>
            <a:ext cx="4500594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3312368" cy="116205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Благовещенская башня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0" y="1340768"/>
            <a:ext cx="3672408" cy="4691063"/>
          </a:xfrm>
        </p:spPr>
        <p:txBody>
          <a:bodyPr>
            <a:noAutofit/>
          </a:bodyPr>
          <a:lstStyle/>
          <a:p>
            <a:r>
              <a:rPr lang="ru-RU" sz="2000" dirty="0" smtClean="0"/>
              <a:t>Башня была построена в 1487 - 1788 годах. Это невысокая четырехгранная башня. </a:t>
            </a:r>
            <a:br>
              <a:rPr lang="ru-RU" sz="2000" dirty="0" smtClean="0"/>
            </a:br>
            <a:r>
              <a:rPr lang="ru-RU" sz="2000" dirty="0" smtClean="0"/>
              <a:t>Название башни происходит от некогда помещавшейся здесь чудотворной иконы «</a:t>
            </a:r>
            <a:r>
              <a:rPr lang="ru-RU" sz="2000" dirty="0" err="1" smtClean="0"/>
              <a:t>Благовещания</a:t>
            </a:r>
            <a:r>
              <a:rPr lang="ru-RU" sz="2000" dirty="0" smtClean="0"/>
              <a:t>» В глубине башни находилось глубокое подполье. Высота башни - 30,7 метра ( с флюгером - 32,4 </a:t>
            </a:r>
            <a:r>
              <a:rPr lang="ru-RU" sz="2000" dirty="0" smtClean="0"/>
              <a:t>метра).</a:t>
            </a:r>
            <a:endParaRPr lang="ru-RU" sz="2000" dirty="0"/>
          </a:p>
        </p:txBody>
      </p:sp>
      <p:pic>
        <p:nvPicPr>
          <p:cNvPr id="29698" name="Picture 2" descr="Moscow 05-2012 Kremlin 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14290"/>
            <a:ext cx="4429156" cy="611495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4067944" cy="954914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/>
              <a:t>Водовзводная</a:t>
            </a:r>
            <a:r>
              <a:rPr lang="ru-RU" sz="2800" dirty="0"/>
              <a:t> (Свиблова) башня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071546"/>
            <a:ext cx="3853662" cy="557216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400" dirty="0" smtClean="0"/>
              <a:t>В юго-западном углу Кремль охраняет </a:t>
            </a:r>
            <a:r>
              <a:rPr lang="ru-RU" sz="2400" dirty="0" err="1" smtClean="0"/>
              <a:t>Водовзводная</a:t>
            </a:r>
            <a:r>
              <a:rPr lang="ru-RU" sz="2400" dirty="0" smtClean="0"/>
              <a:t> башня. Это одна из красивейших построек всего ансамбля. Башня была построена в 1488 году архитектором Антонио </a:t>
            </a:r>
            <a:r>
              <a:rPr lang="ru-RU" sz="2400" dirty="0" err="1" smtClean="0"/>
              <a:t>Джиларди.В</a:t>
            </a:r>
            <a:r>
              <a:rPr lang="ru-RU" sz="2400" dirty="0" smtClean="0"/>
              <a:t> ней была установлена водоподъемная машина и устройства первого в России напорного водопровода для подачи воды из Москвы-реки в Кремль. </a:t>
            </a:r>
          </a:p>
          <a:p>
            <a:pPr algn="just"/>
            <a:r>
              <a:rPr lang="ru-RU" sz="2400" dirty="0" smtClean="0"/>
              <a:t>В 1937 году на башне установлена рубиновая звезда.</a:t>
            </a:r>
          </a:p>
          <a:p>
            <a:pPr algn="just"/>
            <a:r>
              <a:rPr lang="ru-RU" sz="2400" dirty="0" smtClean="0"/>
              <a:t>Высота башни - 58,7 метра, со звездой - 61,85 метра.</a:t>
            </a:r>
          </a:p>
          <a:p>
            <a:endParaRPr lang="ru-RU" dirty="0"/>
          </a:p>
        </p:txBody>
      </p:sp>
      <p:pic>
        <p:nvPicPr>
          <p:cNvPr id="28674" name="Picture 2" descr="Vodovzvodnaya T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2656"/>
            <a:ext cx="4786346" cy="610366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err="1"/>
              <a:t>Борови́цкая</a:t>
            </a:r>
            <a:r>
              <a:rPr lang="ru-RU" sz="2800" dirty="0"/>
              <a:t> (</a:t>
            </a:r>
            <a:r>
              <a:rPr lang="ru-RU" sz="2800" dirty="0" err="1"/>
              <a:t>Предте́ченская</a:t>
            </a:r>
            <a:r>
              <a:rPr lang="ru-RU" sz="2800" dirty="0"/>
              <a:t>) </a:t>
            </a:r>
            <a:r>
              <a:rPr lang="ru-RU" sz="2800" dirty="0" err="1"/>
              <a:t>ба́шня</a:t>
            </a:r>
            <a:r>
              <a:rPr lang="ru-RU" dirty="0"/>
              <a:t>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435100"/>
            <a:ext cx="3786214" cy="5065734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У подножия одного из семи холмов, на которых стоит Москва, находится башня, которая отличается от других своей ступенчатой формой. Это</a:t>
            </a:r>
            <a:br>
              <a:rPr lang="ru-RU" sz="2400" dirty="0" smtClean="0"/>
            </a:br>
            <a:r>
              <a:rPr lang="ru-RU" sz="2400" dirty="0" err="1" smtClean="0"/>
              <a:t>Боровицкая</a:t>
            </a:r>
            <a:r>
              <a:rPr lang="ru-RU" sz="2400" dirty="0" smtClean="0"/>
              <a:t> башня. </a:t>
            </a:r>
            <a:r>
              <a:rPr lang="ru-RU" sz="2400" dirty="0" err="1" smtClean="0"/>
              <a:t>Боровицкая</a:t>
            </a:r>
            <a:r>
              <a:rPr lang="ru-RU" sz="2400" dirty="0" smtClean="0"/>
              <a:t> башня построена итальянским архитектором</a:t>
            </a:r>
            <a:br>
              <a:rPr lang="ru-RU" sz="2400" dirty="0" smtClean="0"/>
            </a:br>
            <a:r>
              <a:rPr lang="ru-RU" sz="2400" dirty="0" err="1" smtClean="0"/>
              <a:t>Пьетро</a:t>
            </a:r>
            <a:r>
              <a:rPr lang="ru-RU" sz="2400" dirty="0" smtClean="0"/>
              <a:t> Антонио </a:t>
            </a:r>
            <a:r>
              <a:rPr lang="ru-RU" sz="2400" dirty="0" err="1" smtClean="0"/>
              <a:t>Солари</a:t>
            </a:r>
            <a:r>
              <a:rPr lang="ru-RU" sz="2400" dirty="0" smtClean="0"/>
              <a:t> в 1490 году.</a:t>
            </a:r>
            <a:br>
              <a:rPr lang="ru-RU" sz="2400" dirty="0" smtClean="0"/>
            </a:br>
            <a:r>
              <a:rPr lang="ru-RU" sz="2400" dirty="0" smtClean="0"/>
              <a:t>Высота ее - 50,7 метра, со звездой - 54,05 метра.</a:t>
            </a:r>
          </a:p>
          <a:p>
            <a:endParaRPr lang="ru-RU" dirty="0"/>
          </a:p>
        </p:txBody>
      </p:sp>
      <p:pic>
        <p:nvPicPr>
          <p:cNvPr id="27652" name="Picture 4" descr="Moscow 05-2012 Kremlin 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85728"/>
            <a:ext cx="4357718" cy="608542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u="sng" dirty="0" err="1"/>
              <a:t>Оруже́йная</a:t>
            </a:r>
            <a:r>
              <a:rPr lang="ru-RU" sz="2400" b="1" u="sng" dirty="0"/>
              <a:t> (</a:t>
            </a:r>
            <a:r>
              <a:rPr lang="ru-RU" sz="2400" b="1" u="sng" dirty="0" err="1"/>
              <a:t>Коню́шенная</a:t>
            </a:r>
            <a:r>
              <a:rPr lang="ru-RU" sz="2400" b="1" u="sng" dirty="0"/>
              <a:t>) башня 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sz="2400" b="1" dirty="0" smtClean="0"/>
              <a:t>Это небольшая башня. Ее строительство было закончено к 1495 году.</a:t>
            </a:r>
            <a:br>
              <a:rPr lang="ru-RU" sz="2400" b="1" dirty="0" smtClean="0"/>
            </a:br>
            <a:r>
              <a:rPr lang="ru-RU" sz="2400" b="1" dirty="0" smtClean="0"/>
              <a:t>Свое современное название она получила в XIX веке по построенному на территории Кремля зданию Оружейной палаты</a:t>
            </a:r>
            <a:endParaRPr lang="ru-RU" sz="2400" b="1" dirty="0"/>
          </a:p>
        </p:txBody>
      </p:sp>
      <p:pic>
        <p:nvPicPr>
          <p:cNvPr id="26626" name="Picture 2" descr="Moscow 05-2012 Kremlin 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85728"/>
            <a:ext cx="4548206" cy="60519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progulkipomoskve.ru/foto1/raznoe/kreml/vidkre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14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/>
              <a:t>Комендантская (Глухая, Колымажная) башня</a:t>
            </a:r>
            <a:r>
              <a:rPr lang="ru-RU" dirty="0"/>
              <a:t> 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0" y="1435100"/>
            <a:ext cx="3600400" cy="5137172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Это небольшая глухая строгая башня. Ее строительство было закончено к 1495 году. Прежде она называлась </a:t>
            </a:r>
            <a:r>
              <a:rPr lang="ru-RU" sz="2400" dirty="0" err="1" smtClean="0"/>
              <a:t>Колыматной</a:t>
            </a:r>
            <a:r>
              <a:rPr lang="ru-RU" sz="2400" dirty="0" smtClean="0"/>
              <a:t> - от </a:t>
            </a:r>
            <a:r>
              <a:rPr lang="ru-RU" sz="2400" dirty="0" err="1" smtClean="0"/>
              <a:t>Колыматного</a:t>
            </a:r>
            <a:r>
              <a:rPr lang="ru-RU" sz="2400" dirty="0" smtClean="0"/>
              <a:t> двора в</a:t>
            </a:r>
            <a:br>
              <a:rPr lang="ru-RU" sz="2400" dirty="0" smtClean="0"/>
            </a:br>
            <a:r>
              <a:rPr lang="ru-RU" sz="2400" dirty="0" smtClean="0"/>
              <a:t>Кремле, где хранились царские возки, кареты.  Высота башни со стороны Александровского сада - 41,25 метра.</a:t>
            </a:r>
          </a:p>
          <a:p>
            <a:endParaRPr lang="ru-RU" dirty="0"/>
          </a:p>
        </p:txBody>
      </p:sp>
      <p:pic>
        <p:nvPicPr>
          <p:cNvPr id="25602" name="Picture 2" descr="Moscow 05-2012 Kremlin 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85728"/>
            <a:ext cx="4500594" cy="604458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556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/>
              <a:t>Троицкая башня</a:t>
            </a:r>
            <a:endParaRPr lang="ru-RU" sz="28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000108"/>
            <a:ext cx="3643338" cy="550072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200" dirty="0" smtClean="0"/>
              <a:t>Башня была построена в 1495 - 1499 годах. Значение башни для западного фасада</a:t>
            </a:r>
            <a:br>
              <a:rPr lang="ru-RU" sz="3200" dirty="0" smtClean="0"/>
            </a:br>
            <a:r>
              <a:rPr lang="ru-RU" sz="3200" dirty="0" smtClean="0"/>
              <a:t>Кремля такое же, как Спасской для восточного. </a:t>
            </a:r>
          </a:p>
          <a:p>
            <a:pPr algn="just"/>
            <a:r>
              <a:rPr lang="ru-RU" sz="3200" dirty="0" smtClean="0"/>
              <a:t>Башня шестиэтажная, с глубокими двухэтажными подвалами, служившими для оборонных целей, а позднее в XV - XVI веках использовавшимися как тюрьма.</a:t>
            </a:r>
          </a:p>
          <a:p>
            <a:pPr algn="just"/>
            <a:r>
              <a:rPr lang="ru-RU" sz="3200" dirty="0" smtClean="0"/>
              <a:t>Троицкая башня самая высокая башня Кремля, ее высота со звездой со стороны Александровского сада - 80 метров.</a:t>
            </a:r>
          </a:p>
          <a:p>
            <a:endParaRPr lang="ru-RU" dirty="0"/>
          </a:p>
        </p:txBody>
      </p:sp>
      <p:sp>
        <p:nvSpPr>
          <p:cNvPr id="23554" name="AutoShape 2" descr="Kremlin Troitskaya Tow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Moscow 05-2012 Kremlin 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14290"/>
            <a:ext cx="4405330" cy="607221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38736" cy="4413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/>
              <a:t>Кутафья башня</a:t>
            </a:r>
            <a:endParaRPr lang="ru-RU" sz="28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42844" y="642918"/>
            <a:ext cx="3643338" cy="592935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600" b="1" dirty="0" smtClean="0"/>
              <a:t>Это единственная сохранившаяся из предмостных башен Кремля, которые служили для защиты мостов, ведущих в крепость. Сооружена она в 1516 году под руководством миланского архитектора </a:t>
            </a:r>
            <a:r>
              <a:rPr lang="ru-RU" sz="2600" b="1" dirty="0" err="1" smtClean="0"/>
              <a:t>Алевиза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Фрязина</a:t>
            </a:r>
            <a:r>
              <a:rPr lang="ru-RU" sz="2600" b="1" dirty="0" smtClean="0"/>
              <a:t>. Невысокая, окруженная рвом и рекой, с единственными воротами, которые в минуты опасности наглухо закрывались, башня была грозной преградой для осаждавших крепость.</a:t>
            </a:r>
          </a:p>
          <a:p>
            <a:pPr algn="just"/>
            <a:r>
              <a:rPr lang="ru-RU" sz="2600" b="1" dirty="0" smtClean="0"/>
              <a:t>Высота башни - 13,5 метра.</a:t>
            </a:r>
          </a:p>
          <a:p>
            <a:endParaRPr lang="ru-RU" b="1" dirty="0"/>
          </a:p>
        </p:txBody>
      </p:sp>
      <p:pic>
        <p:nvPicPr>
          <p:cNvPr id="24578" name="Picture 2" descr="Kutafiya Towe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285860"/>
            <a:ext cx="4595831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3786182" cy="1214446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err="1"/>
              <a:t>Сре́дняя</a:t>
            </a:r>
            <a:r>
              <a:rPr lang="ru-RU" sz="2400" b="1" u="sng" dirty="0"/>
              <a:t> </a:t>
            </a:r>
            <a:r>
              <a:rPr lang="ru-RU" sz="2400" b="1" u="sng" dirty="0" err="1"/>
              <a:t>Арсена́льная</a:t>
            </a:r>
            <a:r>
              <a:rPr lang="ru-RU" sz="2400" b="1" u="sng" dirty="0"/>
              <a:t> башня (ранее — Гранёная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857364"/>
            <a:ext cx="3786214" cy="47149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200" b="1" dirty="0" smtClean="0"/>
              <a:t>На северо-западной стороне Кремлевской стены, протянувшейся вдоль</a:t>
            </a:r>
            <a:br>
              <a:rPr lang="ru-RU" sz="2200" b="1" dirty="0" smtClean="0"/>
            </a:br>
            <a:r>
              <a:rPr lang="ru-RU" sz="2200" b="1" dirty="0" smtClean="0"/>
              <a:t>Александровского сада, к 1495 году поднялась Средняя Арсенальная башня.</a:t>
            </a:r>
            <a:br>
              <a:rPr lang="ru-RU" sz="2200" b="1" dirty="0" smtClean="0"/>
            </a:br>
            <a:r>
              <a:rPr lang="ru-RU" sz="2200" b="1" dirty="0" smtClean="0"/>
              <a:t>Она находится на месте угловой башни Кремля времени Дмитрия Донского.</a:t>
            </a:r>
          </a:p>
          <a:p>
            <a:pPr algn="just"/>
            <a:r>
              <a:rPr lang="ru-RU" sz="2200" b="1" dirty="0" smtClean="0"/>
              <a:t>Свое нынешнее название башня получила при возведении здания Арсенала в начале XVIII века.</a:t>
            </a:r>
          </a:p>
          <a:p>
            <a:endParaRPr lang="ru-RU" dirty="0"/>
          </a:p>
        </p:txBody>
      </p:sp>
      <p:pic>
        <p:nvPicPr>
          <p:cNvPr id="20482" name="Picture 2" descr="Moscow 05-2012 Kremlin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14290"/>
            <a:ext cx="4286280" cy="595552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3786182" cy="941372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smtClean="0"/>
              <a:t>Угловая арсенальная (Собакина )башня</a:t>
            </a:r>
            <a:endParaRPr lang="ru-RU" sz="24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357298"/>
            <a:ext cx="3571900" cy="5214974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 smtClean="0"/>
              <a:t>В 1492 году архитектор этой башней завершил линию обороны Кремля со стороны Красной площади. По замыслу </a:t>
            </a:r>
            <a:r>
              <a:rPr lang="ru-RU" sz="2900" b="1" dirty="0" err="1" smtClean="0"/>
              <a:t>Солари</a:t>
            </a:r>
            <a:r>
              <a:rPr lang="ru-RU" sz="2900" b="1" dirty="0" smtClean="0"/>
              <a:t>, она должна была стать самой мощной угловой башней. По сей день в башне есть тайный колодец, которым в случае осады мог пользоваться гарнизон крепости. Кроме того, из башни был тайный выход к реке </a:t>
            </a:r>
            <a:r>
              <a:rPr lang="ru-RU" sz="2900" b="1" dirty="0" err="1" smtClean="0"/>
              <a:t>Неглинной</a:t>
            </a:r>
            <a:r>
              <a:rPr lang="ru-RU" sz="2900" b="1" dirty="0" smtClean="0"/>
              <a:t>, который впоследствии был заложен.</a:t>
            </a:r>
          </a:p>
          <a:p>
            <a:r>
              <a:rPr lang="ru-RU" sz="2900" b="1" dirty="0" smtClean="0"/>
              <a:t>Высота башни - 60,2 метра.</a:t>
            </a:r>
          </a:p>
          <a:p>
            <a:endParaRPr lang="ru-RU" sz="2900" dirty="0" smtClean="0"/>
          </a:p>
          <a:p>
            <a:endParaRPr lang="ru-RU" dirty="0"/>
          </a:p>
        </p:txBody>
      </p:sp>
      <p:pic>
        <p:nvPicPr>
          <p:cNvPr id="19460" name="Picture 4" descr="Uglovaya Arsenalnaya towe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14290"/>
            <a:ext cx="4405330" cy="588111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Схема Крем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трелка вправо 2"/>
          <p:cNvSpPr/>
          <p:nvPr/>
        </p:nvSpPr>
        <p:spPr>
          <a:xfrm>
            <a:off x="1357290" y="3000372"/>
            <a:ext cx="478342" cy="413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214282" y="2357430"/>
            <a:ext cx="4783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2357422" y="1357298"/>
            <a:ext cx="4783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7" name="Стрелка влево 6"/>
          <p:cNvSpPr/>
          <p:nvPr/>
        </p:nvSpPr>
        <p:spPr>
          <a:xfrm>
            <a:off x="4714876" y="357166"/>
            <a:ext cx="428628" cy="428628"/>
          </a:xfrm>
          <a:prstGeom prst="leftArrow">
            <a:avLst>
              <a:gd name="adj1" fmla="val 50000"/>
              <a:gd name="adj2" fmla="val 564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>
            <a:off x="6072198" y="1357298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>
            <a:off x="7500958" y="2285992"/>
            <a:ext cx="642942" cy="4131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8165592" y="3643314"/>
            <a:ext cx="549812" cy="4131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2" name="Стрелка влево 11"/>
          <p:cNvSpPr/>
          <p:nvPr/>
        </p:nvSpPr>
        <p:spPr>
          <a:xfrm>
            <a:off x="7786710" y="3000372"/>
            <a:ext cx="500066" cy="4131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4" name="Стрелка влево 13"/>
          <p:cNvSpPr/>
          <p:nvPr/>
        </p:nvSpPr>
        <p:spPr>
          <a:xfrm>
            <a:off x="8501090" y="4286256"/>
            <a:ext cx="489204" cy="55607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1214414" y="5929330"/>
            <a:ext cx="484632" cy="6926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2285984" y="5429264"/>
            <a:ext cx="413194" cy="621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4357686" y="4857760"/>
            <a:ext cx="484632" cy="6212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5214942" y="4786322"/>
            <a:ext cx="413194" cy="549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6215074" y="4643446"/>
            <a:ext cx="428628" cy="549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7572396" y="4643446"/>
            <a:ext cx="413194" cy="4783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0" y="5715016"/>
            <a:ext cx="57147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214282" y="5214950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714348" y="4214818"/>
            <a:ext cx="478342" cy="413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25" name="Стрелка вверх 24"/>
          <p:cNvSpPr/>
          <p:nvPr/>
        </p:nvSpPr>
        <p:spPr>
          <a:xfrm>
            <a:off x="8572528" y="5214950"/>
            <a:ext cx="571472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6" name="Стрелка вверх 25"/>
          <p:cNvSpPr/>
          <p:nvPr/>
        </p:nvSpPr>
        <p:spPr>
          <a:xfrm>
            <a:off x="3428992" y="357166"/>
            <a:ext cx="428628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00"/>
                            </p:stCondLst>
                            <p:childTnLst>
                              <p:par>
                                <p:cTn id="23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Башни Московского Кремля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 numCol="2">
            <a:normAutofit fontScale="85000" lnSpcReduction="20000"/>
          </a:bodyPr>
          <a:lstStyle/>
          <a:p>
            <a:r>
              <a:rPr lang="ru-RU" dirty="0" smtClean="0"/>
              <a:t>1   Никольская</a:t>
            </a:r>
          </a:p>
          <a:p>
            <a:r>
              <a:rPr lang="ru-RU" dirty="0" smtClean="0"/>
              <a:t>2  Сенатская</a:t>
            </a:r>
          </a:p>
          <a:p>
            <a:r>
              <a:rPr lang="ru-RU" dirty="0" smtClean="0"/>
              <a:t>3  Спасская</a:t>
            </a:r>
          </a:p>
          <a:p>
            <a:r>
              <a:rPr lang="ru-RU" dirty="0" smtClean="0"/>
              <a:t>4  Царская</a:t>
            </a:r>
          </a:p>
          <a:p>
            <a:r>
              <a:rPr lang="ru-RU" dirty="0" smtClean="0"/>
              <a:t>5  Набатная</a:t>
            </a:r>
          </a:p>
          <a:p>
            <a:r>
              <a:rPr lang="ru-RU" dirty="0" smtClean="0"/>
              <a:t>6  </a:t>
            </a:r>
            <a:r>
              <a:rPr lang="ru-RU" dirty="0" err="1" smtClean="0"/>
              <a:t>Константино</a:t>
            </a:r>
            <a:r>
              <a:rPr lang="ru-RU" dirty="0" smtClean="0"/>
              <a:t>-    </a:t>
            </a:r>
            <a:r>
              <a:rPr lang="ru-RU" dirty="0" err="1" smtClean="0"/>
              <a:t>Елененская</a:t>
            </a:r>
            <a:endParaRPr lang="ru-RU" dirty="0" smtClean="0"/>
          </a:p>
          <a:p>
            <a:r>
              <a:rPr lang="ru-RU" dirty="0" smtClean="0"/>
              <a:t>7  </a:t>
            </a:r>
            <a:r>
              <a:rPr lang="ru-RU" dirty="0" err="1" smtClean="0"/>
              <a:t>Беклемишевская</a:t>
            </a:r>
            <a:endParaRPr lang="ru-RU" dirty="0" smtClean="0"/>
          </a:p>
          <a:p>
            <a:r>
              <a:rPr lang="ru-RU" dirty="0" smtClean="0"/>
              <a:t>8  Петровская</a:t>
            </a:r>
          </a:p>
          <a:p>
            <a:r>
              <a:rPr lang="ru-RU" dirty="0" smtClean="0"/>
              <a:t>9  Вторая </a:t>
            </a:r>
            <a:r>
              <a:rPr lang="ru-RU" dirty="0" err="1" smtClean="0"/>
              <a:t>Безымяная</a:t>
            </a:r>
            <a:endParaRPr lang="ru-RU" dirty="0" smtClean="0"/>
          </a:p>
          <a:p>
            <a:r>
              <a:rPr lang="ru-RU" dirty="0" smtClean="0"/>
              <a:t>10 Первая </a:t>
            </a:r>
            <a:r>
              <a:rPr lang="ru-RU" dirty="0" err="1" smtClean="0"/>
              <a:t>Безымяная</a:t>
            </a:r>
            <a:endParaRPr lang="ru-RU" dirty="0" smtClean="0"/>
          </a:p>
          <a:p>
            <a:r>
              <a:rPr lang="ru-RU" dirty="0" smtClean="0"/>
              <a:t>11  </a:t>
            </a:r>
            <a:r>
              <a:rPr lang="ru-RU" dirty="0" err="1" smtClean="0"/>
              <a:t>Тайницкая</a:t>
            </a:r>
            <a:endParaRPr lang="ru-RU" dirty="0" smtClean="0"/>
          </a:p>
          <a:p>
            <a:r>
              <a:rPr lang="ru-RU" dirty="0" smtClean="0"/>
              <a:t>12  Благовещенская</a:t>
            </a:r>
          </a:p>
          <a:p>
            <a:r>
              <a:rPr lang="ru-RU" dirty="0" smtClean="0"/>
              <a:t>13  </a:t>
            </a:r>
            <a:r>
              <a:rPr lang="ru-RU" dirty="0" err="1" smtClean="0"/>
              <a:t>Водовзводная</a:t>
            </a:r>
            <a:endParaRPr lang="ru-RU" dirty="0" smtClean="0"/>
          </a:p>
          <a:p>
            <a:r>
              <a:rPr lang="ru-RU" dirty="0" smtClean="0"/>
              <a:t>14  </a:t>
            </a:r>
            <a:r>
              <a:rPr lang="ru-RU" dirty="0" err="1" smtClean="0"/>
              <a:t>Боровицкая</a:t>
            </a:r>
            <a:endParaRPr lang="ru-RU" dirty="0" smtClean="0"/>
          </a:p>
          <a:p>
            <a:r>
              <a:rPr lang="ru-RU" dirty="0" smtClean="0"/>
              <a:t>15  Оружейная </a:t>
            </a:r>
          </a:p>
          <a:p>
            <a:r>
              <a:rPr lang="ru-RU" dirty="0" smtClean="0"/>
              <a:t>16   Комендантская</a:t>
            </a:r>
          </a:p>
          <a:p>
            <a:r>
              <a:rPr lang="ru-RU" dirty="0" smtClean="0"/>
              <a:t>17   Троицкая</a:t>
            </a:r>
          </a:p>
          <a:p>
            <a:r>
              <a:rPr lang="ru-RU" dirty="0" smtClean="0"/>
              <a:t>18   Кутафья</a:t>
            </a:r>
          </a:p>
          <a:p>
            <a:r>
              <a:rPr lang="ru-RU" dirty="0" smtClean="0"/>
              <a:t>19   Средняя Арсенальная</a:t>
            </a:r>
          </a:p>
          <a:p>
            <a:r>
              <a:rPr lang="ru-RU" dirty="0" smtClean="0"/>
              <a:t>20   Угловая Арсенальная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u="sng" dirty="0" smtClean="0"/>
              <a:t>Никольская башня</a:t>
            </a:r>
            <a:endParaRPr lang="ru-RU" sz="28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sz="2400" b="1" dirty="0" smtClean="0"/>
              <a:t>Построена в 1491 году по проекту итальянского архитектора </a:t>
            </a:r>
            <a:r>
              <a:rPr lang="ru-RU" sz="2400" b="1" dirty="0" err="1" smtClean="0"/>
              <a:t>Пьетро</a:t>
            </a:r>
            <a:r>
              <a:rPr lang="ru-RU" sz="2400" b="1" dirty="0" smtClean="0"/>
              <a:t> Антонио </a:t>
            </a:r>
            <a:r>
              <a:rPr lang="ru-RU" sz="2400" b="1" dirty="0" err="1" smtClean="0"/>
              <a:t>Солари</a:t>
            </a:r>
            <a:r>
              <a:rPr lang="ru-RU" sz="2400" b="1" dirty="0" smtClean="0"/>
              <a:t>. Название получила по иконе святого Николая Чудотворца. До 2010 года надвратная икона считалась утраченной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9458" name="Picture 2" descr="Nikolskaya Tower2010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14290"/>
            <a:ext cx="3976702" cy="648202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12744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smtClean="0"/>
              <a:t>Спасская башня</a:t>
            </a:r>
            <a:endParaRPr lang="ru-RU" sz="24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714356"/>
            <a:ext cx="3400420" cy="5857916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/>
              <a:t>Считается самой красивой и самой стройной башней Кремля. Архитектор </a:t>
            </a:r>
            <a:r>
              <a:rPr lang="ru-RU" sz="2000" b="1" dirty="0" err="1" smtClean="0"/>
              <a:t>Пьетро</a:t>
            </a:r>
            <a:r>
              <a:rPr lang="ru-RU" sz="2000" b="1" dirty="0" smtClean="0"/>
              <a:t> Антонио </a:t>
            </a:r>
            <a:r>
              <a:rPr lang="ru-RU" sz="2000" b="1" dirty="0" err="1" smtClean="0"/>
              <a:t>Солари</a:t>
            </a:r>
            <a:r>
              <a:rPr lang="ru-RU" sz="2000" b="1" dirty="0" smtClean="0"/>
              <a:t>, построивший ее в 1491 </a:t>
            </a:r>
            <a:r>
              <a:rPr lang="ru-RU" sz="2000" b="1" dirty="0" err="1" smtClean="0"/>
              <a:t>году.Ворота</a:t>
            </a:r>
            <a:r>
              <a:rPr lang="ru-RU" sz="2000" b="1" dirty="0" smtClean="0"/>
              <a:t> Спасской башни были главным парадным въездом в</a:t>
            </a:r>
            <a:br>
              <a:rPr lang="ru-RU" sz="2000" b="1" dirty="0" smtClean="0"/>
            </a:br>
            <a:r>
              <a:rPr lang="ru-RU" sz="2000" b="1" dirty="0" smtClean="0"/>
              <a:t>Кремль.</a:t>
            </a:r>
          </a:p>
          <a:p>
            <a:r>
              <a:rPr lang="ru-RU" sz="2000" b="1" dirty="0" smtClean="0"/>
              <a:t>Спасская башня имеет 10 этажей. Три этажа заняты механизмом</a:t>
            </a:r>
            <a:br>
              <a:rPr lang="ru-RU" sz="2000" b="1" dirty="0" smtClean="0"/>
            </a:br>
            <a:r>
              <a:rPr lang="ru-RU" sz="2000" b="1" dirty="0" smtClean="0"/>
              <a:t>Кремлевских курантов - главных часов государства.</a:t>
            </a:r>
          </a:p>
          <a:p>
            <a:r>
              <a:rPr lang="ru-RU" sz="2000" b="1" dirty="0" smtClean="0"/>
              <a:t>Высота башни - 67,3 метра (со звездой - 71 метр).</a:t>
            </a:r>
          </a:p>
          <a:p>
            <a:endParaRPr lang="ru-RU" dirty="0"/>
          </a:p>
        </p:txBody>
      </p:sp>
      <p:sp>
        <p:nvSpPr>
          <p:cNvPr id="18434" name="AutoShape 2" descr="0 4707b 6549aa91 spasska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0 4707b 6549aa91 spasska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0 4707b 6549aa91 spassk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85728"/>
            <a:ext cx="4071966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3322669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u="sng" dirty="0" smtClean="0"/>
              <a:t>Сенатская башня</a:t>
            </a:r>
            <a:endParaRPr lang="ru-RU" sz="32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1000108"/>
            <a:ext cx="3357586" cy="5126055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Башня расположена сразу же за Спасской башней, позади Мавзолея В. И.</a:t>
            </a:r>
            <a:br>
              <a:rPr lang="ru-RU" sz="2000" b="1" dirty="0" smtClean="0"/>
            </a:br>
            <a:r>
              <a:rPr lang="ru-RU" sz="2000" b="1" dirty="0" smtClean="0"/>
              <a:t>Ленина. Башня была построена в 1491 году архитектором </a:t>
            </a:r>
            <a:r>
              <a:rPr lang="ru-RU" sz="2000" b="1" dirty="0" err="1" smtClean="0"/>
              <a:t>Пьетро</a:t>
            </a:r>
            <a:r>
              <a:rPr lang="ru-RU" sz="2000" b="1" dirty="0" smtClean="0"/>
              <a:t> Антонио</a:t>
            </a:r>
            <a:br>
              <a:rPr lang="ru-RU" sz="2000" b="1" dirty="0" smtClean="0"/>
            </a:br>
            <a:r>
              <a:rPr lang="ru-RU" sz="2000" b="1" dirty="0" err="1" smtClean="0"/>
              <a:t>Солари</a:t>
            </a:r>
            <a:r>
              <a:rPr lang="ru-RU" sz="2000" b="1" dirty="0" smtClean="0"/>
              <a:t>.</a:t>
            </a:r>
          </a:p>
          <a:p>
            <a:pPr algn="just"/>
            <a:r>
              <a:rPr lang="ru-RU" sz="2000" b="1" dirty="0" smtClean="0"/>
              <a:t>Сенатская башня выполняла сугубо оборонительные функции - защищала</a:t>
            </a:r>
            <a:br>
              <a:rPr lang="ru-RU" sz="2000" b="1" dirty="0" smtClean="0"/>
            </a:br>
            <a:r>
              <a:rPr lang="ru-RU" sz="2000" b="1" dirty="0" smtClean="0"/>
              <a:t>Кремль со стороны Красной площади. </a:t>
            </a:r>
          </a:p>
          <a:p>
            <a:endParaRPr lang="ru-RU" sz="2000" b="1" dirty="0"/>
          </a:p>
        </p:txBody>
      </p:sp>
      <p:pic>
        <p:nvPicPr>
          <p:cNvPr id="17410" name="Picture 2" descr="Moscow kremlin senate mauslol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736"/>
            <a:ext cx="4786346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3050"/>
            <a:ext cx="3179793" cy="6556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/>
              <a:t>Царская башня</a:t>
            </a:r>
            <a:endParaRPr lang="ru-RU" sz="28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400" b="1" dirty="0" smtClean="0"/>
              <a:t>Царская башня самая молодая и самая маленькая. Она сооружена в 1680 году. Точнее, это не башня, а каменный терем, шатер, поставленный на стене Набатная башня.</a:t>
            </a:r>
          </a:p>
          <a:p>
            <a:endParaRPr lang="ru-RU" dirty="0"/>
          </a:p>
        </p:txBody>
      </p:sp>
      <p:pic>
        <p:nvPicPr>
          <p:cNvPr id="16386" name="Picture 2" descr="Moscow 05-2012 Kremlin 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57166"/>
            <a:ext cx="4143404" cy="586189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3465513" cy="369868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/>
              <a:t>Набатная башня</a:t>
            </a:r>
            <a:endParaRPr lang="ru-RU" sz="2800" b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5720" y="857232"/>
            <a:ext cx="3500462" cy="5268931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Была построена в 1495 году. Свое название она получила от набатного колокола, оповещавшего москвичей о надвигающихся событиях или опасности. Башня была поставлена на взгорье и с нее открывался обзор южных окрестностей. На башне круглые сутки дежурили караульщики.</a:t>
            </a:r>
            <a:endParaRPr lang="ru-RU" sz="2000" b="1" dirty="0"/>
          </a:p>
        </p:txBody>
      </p:sp>
      <p:pic>
        <p:nvPicPr>
          <p:cNvPr id="15362" name="Picture 2" descr="Moscow 05-2012 Kremlin 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85728"/>
            <a:ext cx="4941730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0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FF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256</TotalTime>
  <Words>735</Words>
  <Application>Microsoft Office PowerPoint</Application>
  <PresentationFormat>Экран (4:3)</PresentationFormat>
  <Paragraphs>100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Башни Московского Кремля</vt:lpstr>
      <vt:lpstr>Слайд 2</vt:lpstr>
      <vt:lpstr>Слайд 3</vt:lpstr>
      <vt:lpstr>Башни Московского Кремля </vt:lpstr>
      <vt:lpstr>Никольская башня</vt:lpstr>
      <vt:lpstr>Спасская башня</vt:lpstr>
      <vt:lpstr>Сенатская башня</vt:lpstr>
      <vt:lpstr>Царская башня</vt:lpstr>
      <vt:lpstr>Набатная башня</vt:lpstr>
      <vt:lpstr>Константино-Еленинская башня  </vt:lpstr>
      <vt:lpstr>Беклеми́шевская башня (Москворецкая) </vt:lpstr>
      <vt:lpstr>Петро́вская башня (также Угре́шская) </vt:lpstr>
      <vt:lpstr>Вторая Безымянная башня </vt:lpstr>
      <vt:lpstr>Первая Безымянная башня (Пороховая) </vt:lpstr>
      <vt:lpstr>Тайницкая башня </vt:lpstr>
      <vt:lpstr>Благовещенская башня </vt:lpstr>
      <vt:lpstr>Водовзводная (Свиблова) башня </vt:lpstr>
      <vt:lpstr>Борови́цкая (Предте́ченская) ба́шня </vt:lpstr>
      <vt:lpstr>Оруже́йная (Коню́шенная) башня </vt:lpstr>
      <vt:lpstr>Комендантская (Глухая, Колымажная) башня </vt:lpstr>
      <vt:lpstr>Троицкая башня</vt:lpstr>
      <vt:lpstr>Кутафья башня</vt:lpstr>
      <vt:lpstr>Сре́дняя Арсена́льная башня (ранее — Гранёная</vt:lpstr>
      <vt:lpstr>Угловая арсенальная (Собакина )башня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Беклеми́шевская башня (также известна как Москворецкая)</dc:title>
  <dc:creator>user</dc:creator>
  <cp:lastModifiedBy>gua</cp:lastModifiedBy>
  <cp:revision>17</cp:revision>
  <dcterms:created xsi:type="dcterms:W3CDTF">2014-07-22T12:02:44Z</dcterms:created>
  <dcterms:modified xsi:type="dcterms:W3CDTF">2017-01-12T06:55:06Z</dcterms:modified>
</cp:coreProperties>
</file>